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The Seasons" charset="1" panose="00000000000000000000"/>
      <p:regular r:id="rId15"/>
    </p:embeddedFont>
    <p:embeddedFont>
      <p:font typeface="The Seasons Bold" charset="1" panose="00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D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941302" y="3354489"/>
            <a:ext cx="10405395" cy="3224121"/>
            <a:chOff x="0" y="0"/>
            <a:chExt cx="2419814" cy="7497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19814" cy="749781"/>
            </a:xfrm>
            <a:custGeom>
              <a:avLst/>
              <a:gdLst/>
              <a:ahLst/>
              <a:cxnLst/>
              <a:rect r="r" b="b" t="t" l="l"/>
              <a:pathLst>
                <a:path h="749781" w="2419814">
                  <a:moveTo>
                    <a:pt x="0" y="0"/>
                  </a:moveTo>
                  <a:lnTo>
                    <a:pt x="2419814" y="0"/>
                  </a:lnTo>
                  <a:lnTo>
                    <a:pt x="2419814" y="749781"/>
                  </a:lnTo>
                  <a:lnTo>
                    <a:pt x="0" y="749781"/>
                  </a:ln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19814" cy="787881"/>
            </a:xfrm>
            <a:prstGeom prst="rect">
              <a:avLst/>
            </a:prstGeom>
          </p:spPr>
          <p:txBody>
            <a:bodyPr anchor="ctr" rtlCol="false" tIns="57533" lIns="57533" bIns="57533" rIns="57533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0411" y="0"/>
            <a:ext cx="18308411" cy="10287000"/>
          </a:xfrm>
          <a:custGeom>
            <a:avLst/>
            <a:gdLst/>
            <a:ahLst/>
            <a:cxnLst/>
            <a:rect r="r" b="b" t="t" l="l"/>
            <a:pathLst>
              <a:path h="10287000" w="18308411">
                <a:moveTo>
                  <a:pt x="0" y="0"/>
                </a:moveTo>
                <a:lnTo>
                  <a:pt x="18308411" y="0"/>
                </a:lnTo>
                <a:lnTo>
                  <a:pt x="183084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307563" y="4576785"/>
            <a:ext cx="10871041" cy="1178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93"/>
              </a:lnSpc>
              <a:spcBef>
                <a:spcPct val="0"/>
              </a:spcBef>
            </a:pPr>
            <a:r>
              <a:rPr lang="en-US" sz="6852">
                <a:solidFill>
                  <a:srgbClr val="FFFFFF"/>
                </a:solidFill>
                <a:latin typeface="The Seasons"/>
                <a:ea typeface="The Seasons"/>
                <a:cs typeface="The Seasons"/>
                <a:sym typeface="The Seasons"/>
              </a:rPr>
              <a:t>Optimisation de Portefeuille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37494" y="8944292"/>
            <a:ext cx="1711960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FFFFFF"/>
                </a:solidFill>
                <a:latin typeface="The Seasons"/>
                <a:ea typeface="The Seasons"/>
                <a:cs typeface="The Seasons"/>
                <a:sym typeface="The Seasons"/>
              </a:rPr>
              <a:t>OGET Tom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D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778385"/>
            <a:ext cx="18288000" cy="11978640"/>
          </a:xfrm>
          <a:custGeom>
            <a:avLst/>
            <a:gdLst/>
            <a:ahLst/>
            <a:cxnLst/>
            <a:rect r="r" b="b" t="t" l="l"/>
            <a:pathLst>
              <a:path h="11978640" w="18288000">
                <a:moveTo>
                  <a:pt x="0" y="0"/>
                </a:moveTo>
                <a:lnTo>
                  <a:pt x="18288000" y="0"/>
                </a:lnTo>
                <a:lnTo>
                  <a:pt x="18288000" y="11978640"/>
                </a:lnTo>
                <a:lnTo>
                  <a:pt x="0" y="119786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05751" y="4274503"/>
            <a:ext cx="6276499" cy="1496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40"/>
              </a:lnSpc>
            </a:pPr>
            <a:r>
              <a:rPr lang="en-US" sz="8600" b="true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D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08109" y="-93991"/>
            <a:ext cx="22587561" cy="10474981"/>
          </a:xfrm>
          <a:custGeom>
            <a:avLst/>
            <a:gdLst/>
            <a:ahLst/>
            <a:cxnLst/>
            <a:rect r="r" b="b" t="t" l="l"/>
            <a:pathLst>
              <a:path h="10474981" w="22587561">
                <a:moveTo>
                  <a:pt x="0" y="0"/>
                </a:moveTo>
                <a:lnTo>
                  <a:pt x="22587561" y="0"/>
                </a:lnTo>
                <a:lnTo>
                  <a:pt x="22587561" y="10474982"/>
                </a:lnTo>
                <a:lnTo>
                  <a:pt x="0" y="104749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58591" y="3600477"/>
            <a:ext cx="14170819" cy="50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000000"/>
                </a:solidFill>
                <a:latin typeface="The Seasons"/>
                <a:ea typeface="The Seasons"/>
                <a:cs typeface="The Seasons"/>
                <a:sym typeface="The Seasons"/>
              </a:rPr>
              <a:t>• </a:t>
            </a:r>
            <a:r>
              <a:rPr lang="en-US" sz="2899">
                <a:solidFill>
                  <a:srgbClr val="000000"/>
                </a:solidFill>
                <a:latin typeface="The Seasons"/>
                <a:ea typeface="The Seasons"/>
                <a:cs typeface="The Seasons"/>
                <a:sym typeface="The Seasons"/>
              </a:rPr>
              <a:t>Optimiser l'allocation d'actifs pour maximiser le ratio de Sharpe et minimiser le risque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9295" y="4439698"/>
            <a:ext cx="16229409" cy="1536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The Seasons"/>
                <a:ea typeface="The Seasons"/>
                <a:cs typeface="The Seasons"/>
                <a:sym typeface="The Seasons"/>
              </a:rPr>
              <a:t>• Appliquer différentes méthodes d'optimisation via Python : </a:t>
            </a:r>
          </a:p>
          <a:p>
            <a:pPr algn="ctr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The Seasons"/>
                <a:ea typeface="The Seasons"/>
                <a:cs typeface="The Seasons"/>
                <a:sym typeface="The Seasons"/>
              </a:rPr>
              <a:t>Maximisation du Ratio de Sharpe, Minimisation du Risque , Parité du Risque.</a:t>
            </a:r>
          </a:p>
          <a:p>
            <a:pPr algn="ctr">
              <a:lnSpc>
                <a:spcPts val="405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05110" y="5909088"/>
            <a:ext cx="17877779" cy="1536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The Seasons"/>
                <a:ea typeface="The Seasons"/>
                <a:cs typeface="The Seasons"/>
                <a:sym typeface="The Seasons"/>
              </a:rPr>
              <a:t>• Analyser les compromis pour obtenir le portefeuille combiné optimal </a:t>
            </a:r>
          </a:p>
          <a:p>
            <a:pPr algn="ctr">
              <a:lnSpc>
                <a:spcPts val="4059"/>
              </a:lnSpc>
            </a:pPr>
          </a:p>
          <a:p>
            <a:pPr algn="ctr">
              <a:lnSpc>
                <a:spcPts val="405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875723" y="1020103"/>
            <a:ext cx="9116537" cy="90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Objectifs du projet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D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116658"/>
            <a:ext cx="18381231" cy="12246495"/>
          </a:xfrm>
          <a:custGeom>
            <a:avLst/>
            <a:gdLst/>
            <a:ahLst/>
            <a:cxnLst/>
            <a:rect r="r" b="b" t="t" l="l"/>
            <a:pathLst>
              <a:path h="12246495" w="18381231">
                <a:moveTo>
                  <a:pt x="0" y="0"/>
                </a:moveTo>
                <a:lnTo>
                  <a:pt x="18381231" y="0"/>
                </a:lnTo>
                <a:lnTo>
                  <a:pt x="18381231" y="12246495"/>
                </a:lnTo>
                <a:lnTo>
                  <a:pt x="0" y="122464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ysDot"/>
            <a:miter/>
          </a:ln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8182451" y="6273754"/>
          <a:ext cx="9237231" cy="2495550"/>
        </p:xfrm>
        <a:graphic>
          <a:graphicData uri="http://schemas.openxmlformats.org/drawingml/2006/table">
            <a:tbl>
              <a:tblPr/>
              <a:tblGrid>
                <a:gridCol w="4618615"/>
                <a:gridCol w="4618615"/>
              </a:tblGrid>
              <a:tr h="831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Expectual annual return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9.6%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Annual volatility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19.7%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Sharpe Ratio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0.49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4707833" y="623274"/>
            <a:ext cx="9116537" cy="90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Ratio de Sharpe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41285" y="3145109"/>
            <a:ext cx="7864475" cy="538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Portefeuille optimisé pour le Ratio de Sharpe :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0216" y="4930389"/>
            <a:ext cx="7558564" cy="2152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Poids de chaque action dans le portefeuille :  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Danone : 0.97524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Carrefour : 0.02476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Nestlé :  0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D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019812" y="0"/>
            <a:ext cx="35625974" cy="10287000"/>
          </a:xfrm>
          <a:custGeom>
            <a:avLst/>
            <a:gdLst/>
            <a:ahLst/>
            <a:cxnLst/>
            <a:rect r="r" b="b" t="t" l="l"/>
            <a:pathLst>
              <a:path h="10287000" w="35625974">
                <a:moveTo>
                  <a:pt x="0" y="0"/>
                </a:moveTo>
                <a:lnTo>
                  <a:pt x="35625974" y="0"/>
                </a:lnTo>
                <a:lnTo>
                  <a:pt x="3562597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07833" y="623274"/>
            <a:ext cx="9116537" cy="90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Minimisation du Risque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12117" y="3145109"/>
            <a:ext cx="8522811" cy="538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Portefeuille optimisé par minimisation du risque : 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0216" y="4930389"/>
            <a:ext cx="7558564" cy="2152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Poids de chaque action dans le portefeuille :  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Danone : 0.30763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Carrefour : 0.18586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Nestlé :  0.50651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8793175" y="5509804"/>
          <a:ext cx="8849507" cy="3533412"/>
        </p:xfrm>
        <a:graphic>
          <a:graphicData uri="http://schemas.openxmlformats.org/drawingml/2006/table">
            <a:tbl>
              <a:tblPr/>
              <a:tblGrid>
                <a:gridCol w="3497715"/>
                <a:gridCol w="5351792"/>
              </a:tblGrid>
              <a:tr h="131152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Expectual annual return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3.8%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094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Annual volatility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14.6%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094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Sharpe Ratio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0.26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D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731384"/>
            <a:ext cx="18288000" cy="11109960"/>
          </a:xfrm>
          <a:custGeom>
            <a:avLst/>
            <a:gdLst/>
            <a:ahLst/>
            <a:cxnLst/>
            <a:rect r="r" b="b" t="t" l="l"/>
            <a:pathLst>
              <a:path h="11109960" w="18288000">
                <a:moveTo>
                  <a:pt x="0" y="0"/>
                </a:moveTo>
                <a:lnTo>
                  <a:pt x="18288000" y="0"/>
                </a:lnTo>
                <a:lnTo>
                  <a:pt x="18288000" y="11109960"/>
                </a:lnTo>
                <a:lnTo>
                  <a:pt x="0" y="1110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07833" y="623274"/>
            <a:ext cx="9116537" cy="90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Parité du Risque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29099" y="3145109"/>
            <a:ext cx="7288848" cy="538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Portefeuille optimisé par Parité du risque : 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0216" y="4930389"/>
            <a:ext cx="7558564" cy="2152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Poids de chaque action dans le portefeuille :  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Danone : 0.2355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Carrefour : 0.1854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Nestlé :  0.5791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9266101" y="6216830"/>
          <a:ext cx="7993199" cy="2495550"/>
        </p:xfrm>
        <a:graphic>
          <a:graphicData uri="http://schemas.openxmlformats.org/drawingml/2006/table">
            <a:tbl>
              <a:tblPr/>
              <a:tblGrid>
                <a:gridCol w="3159264"/>
                <a:gridCol w="4833934"/>
              </a:tblGrid>
              <a:tr h="831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Expectual annual return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9.6%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Annual volatility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14.53%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Sharpe Ratio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0.66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D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51042" y="-801766"/>
            <a:ext cx="19713362" cy="11088766"/>
          </a:xfrm>
          <a:custGeom>
            <a:avLst/>
            <a:gdLst/>
            <a:ahLst/>
            <a:cxnLst/>
            <a:rect r="r" b="b" t="t" l="l"/>
            <a:pathLst>
              <a:path h="11088766" w="19713362">
                <a:moveTo>
                  <a:pt x="0" y="0"/>
                </a:moveTo>
                <a:lnTo>
                  <a:pt x="19713363" y="0"/>
                </a:lnTo>
                <a:lnTo>
                  <a:pt x="19713363" y="11088766"/>
                </a:lnTo>
                <a:lnTo>
                  <a:pt x="0" y="11088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07833" y="623274"/>
            <a:ext cx="9116537" cy="90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Portefeuille combiné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145109"/>
            <a:ext cx="9747046" cy="1076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Portefeuille optimisé par la moyenne des poids des portefeuilles optimaux : 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0216" y="4930389"/>
            <a:ext cx="7558564" cy="2152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Poids de chaque action dans le portefeuille :  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Danone : 0.4828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Carrefour : 0.1320</a:t>
            </a:r>
          </a:p>
          <a:p>
            <a:pPr algn="ctr">
              <a:lnSpc>
                <a:spcPts val="4200"/>
              </a:lnSpc>
            </a:pPr>
            <a:r>
              <a:rPr lang="en-US" sz="30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Nestlé :  0.3852</a:t>
            </a:r>
          </a:p>
        </p:txBody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9863966" y="5835263"/>
          <a:ext cx="7643756" cy="2495550"/>
        </p:xfrm>
        <a:graphic>
          <a:graphicData uri="http://schemas.openxmlformats.org/drawingml/2006/table">
            <a:tbl>
              <a:tblPr/>
              <a:tblGrid>
                <a:gridCol w="3021149"/>
                <a:gridCol w="4622607"/>
              </a:tblGrid>
              <a:tr h="831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Expectual annual return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14.49%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Annual volatility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15.19%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Sharpe Ratio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The Seasons"/>
                          <a:ea typeface="The Seasons"/>
                          <a:cs typeface="The Seasons"/>
                          <a:sym typeface="The Seasons"/>
                        </a:rPr>
                        <a:t>0.95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36925" y="1028700"/>
            <a:ext cx="15091436" cy="9224640"/>
          </a:xfrm>
          <a:custGeom>
            <a:avLst/>
            <a:gdLst/>
            <a:ahLst/>
            <a:cxnLst/>
            <a:rect r="r" b="b" t="t" l="l"/>
            <a:pathLst>
              <a:path h="9224640" w="15091436">
                <a:moveTo>
                  <a:pt x="0" y="0"/>
                </a:moveTo>
                <a:lnTo>
                  <a:pt x="15091436" y="0"/>
                </a:lnTo>
                <a:lnTo>
                  <a:pt x="15091436" y="9224640"/>
                </a:lnTo>
                <a:lnTo>
                  <a:pt x="0" y="92246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53649" y="18210"/>
            <a:ext cx="15657988" cy="90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C</a:t>
            </a:r>
            <a:r>
              <a:rPr lang="en-US" b="true" sz="5199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omparaison des portefeuilles optimaux et combiné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D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841" y="-464094"/>
            <a:ext cx="18200319" cy="12133546"/>
          </a:xfrm>
          <a:custGeom>
            <a:avLst/>
            <a:gdLst/>
            <a:ahLst/>
            <a:cxnLst/>
            <a:rect r="r" b="b" t="t" l="l"/>
            <a:pathLst>
              <a:path h="12133546" w="18200319">
                <a:moveTo>
                  <a:pt x="0" y="0"/>
                </a:moveTo>
                <a:lnTo>
                  <a:pt x="18200318" y="0"/>
                </a:lnTo>
                <a:lnTo>
                  <a:pt x="18200318" y="12133546"/>
                </a:lnTo>
                <a:lnTo>
                  <a:pt x="0" y="12133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DAGhhb1b75k</dc:identifier>
  <dcterms:modified xsi:type="dcterms:W3CDTF">2011-08-01T06:04:30Z</dcterms:modified>
  <cp:revision>1</cp:revision>
  <dc:title>Présentation Entreprise Présentation  Minimaliste Organique Noir Beige </dc:title>
</cp:coreProperties>
</file>

<file path=docProps/thumbnail.jpeg>
</file>